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801600" cy="9601200" type="A3"/>
  <p:notesSz cx="6797675" cy="9928225"/>
  <p:defaultTextStyle>
    <a:defPPr>
      <a:defRPr lang="de-DE"/>
    </a:defPPr>
    <a:lvl1pPr marL="0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BC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48" autoAdjust="0"/>
    <p:restoredTop sz="91576" autoAdjust="0"/>
  </p:normalViewPr>
  <p:slideViewPr>
    <p:cSldViewPr>
      <p:cViewPr varScale="1">
        <p:scale>
          <a:sx n="48" d="100"/>
          <a:sy n="48" d="100"/>
        </p:scale>
        <p:origin x="1576" y="4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01" cy="496411"/>
          </a:xfrm>
          <a:prstGeom prst="rect">
            <a:avLst/>
          </a:prstGeom>
        </p:spPr>
        <p:txBody>
          <a:bodyPr vert="horz" lIns="92122" tIns="46060" rIns="92122" bIns="4606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770" y="2"/>
            <a:ext cx="2946301" cy="496411"/>
          </a:xfrm>
          <a:prstGeom prst="rect">
            <a:avLst/>
          </a:prstGeom>
        </p:spPr>
        <p:txBody>
          <a:bodyPr vert="horz" lIns="92122" tIns="46060" rIns="92122" bIns="46060" rtlCol="0"/>
          <a:lstStyle>
            <a:lvl1pPr algn="r">
              <a:defRPr sz="1200"/>
            </a:lvl1pPr>
          </a:lstStyle>
          <a:p>
            <a:fld id="{CCA94710-50B4-4D25-96A2-EC1646450DFC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2" tIns="46060" rIns="92122" bIns="4606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411" y="4716706"/>
            <a:ext cx="5436855" cy="4467701"/>
          </a:xfrm>
          <a:prstGeom prst="rect">
            <a:avLst/>
          </a:prstGeom>
        </p:spPr>
        <p:txBody>
          <a:bodyPr vert="horz" lIns="92122" tIns="46060" rIns="92122" bIns="4606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219"/>
            <a:ext cx="2946301" cy="496411"/>
          </a:xfrm>
          <a:prstGeom prst="rect">
            <a:avLst/>
          </a:prstGeom>
        </p:spPr>
        <p:txBody>
          <a:bodyPr vert="horz" lIns="92122" tIns="46060" rIns="92122" bIns="4606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770" y="9430219"/>
            <a:ext cx="2946301" cy="496411"/>
          </a:xfrm>
          <a:prstGeom prst="rect">
            <a:avLst/>
          </a:prstGeom>
        </p:spPr>
        <p:txBody>
          <a:bodyPr vert="horz" lIns="92122" tIns="46060" rIns="92122" bIns="46060" rtlCol="0" anchor="b"/>
          <a:lstStyle>
            <a:lvl1pPr algn="r">
              <a:defRPr sz="1200"/>
            </a:lvl1pPr>
          </a:lstStyle>
          <a:p>
            <a:fld id="{C0FD882D-91A7-4E3C-93C5-31467C061E7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2323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D882D-91A7-4E3C-93C5-31467C061E7B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9642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600"/>
            <a:ext cx="1088136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0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1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32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43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5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65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76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87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701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9830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8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8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6148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13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9" y="6169665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095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40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5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5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6853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95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836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787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2" y="382275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0" y="2009145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65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3009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240285"/>
            <a:ext cx="11521440" cy="6336348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5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1EF58-77A7-4AFC-A0B4-E1D3DB3D7320}" type="datetimeFigureOut">
              <a:rPr lang="de-CH" smtClean="0"/>
              <a:t>01.07.2026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5"/>
            <a:ext cx="40538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5"/>
            <a:ext cx="29870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42FC1-1FDD-43E0-B31E-4B67FD8BAC8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683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21913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217" indent="-458217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defTabSz="122191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074956" y="5258104"/>
            <a:ext cx="2505516" cy="694624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Stabschef</a:t>
            </a:r>
          </a:p>
          <a:p>
            <a:pPr algn="ctr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Gomez Luis</a:t>
            </a:r>
          </a:p>
          <a:p>
            <a:pPr algn="ctr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Siegrist Peter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057064" y="4080520"/>
            <a:ext cx="2525872" cy="720080"/>
          </a:xfrm>
          <a:prstGeom prst="rect">
            <a:avLst/>
          </a:prstGeom>
          <a:gradFill>
            <a:gsLst>
              <a:gs pos="0">
                <a:srgbClr val="FFFF00"/>
              </a:gs>
              <a:gs pos="28000">
                <a:srgbClr val="FFFF00"/>
              </a:gs>
              <a:gs pos="100000">
                <a:srgbClr val="92D050"/>
              </a:gs>
            </a:gsLst>
            <a:lin ang="5400000" scaled="0"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 RFO</a:t>
            </a:r>
          </a:p>
          <a:p>
            <a:pPr algn="ctr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Gfeller Markus</a:t>
            </a:r>
          </a:p>
          <a:p>
            <a:pPr algn="ctr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Gomez Luis</a:t>
            </a:r>
          </a:p>
        </p:txBody>
      </p:sp>
      <p:cxnSp>
        <p:nvCxnSpPr>
          <p:cNvPr id="6" name="Gerade Verbindung 5"/>
          <p:cNvCxnSpPr>
            <a:stCxn id="4" idx="0"/>
            <a:endCxn id="5" idx="2"/>
          </p:cNvCxnSpPr>
          <p:nvPr/>
        </p:nvCxnSpPr>
        <p:spPr>
          <a:xfrm flipH="1" flipV="1">
            <a:off x="4320000" y="4800600"/>
            <a:ext cx="7714" cy="4575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424136" y="4800600"/>
            <a:ext cx="2080592" cy="50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300"/>
              </a:spcAft>
            </a:pPr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Geschäftsstelle</a:t>
            </a:r>
          </a:p>
          <a:p>
            <a:pPr algn="ctr"/>
            <a:r>
              <a:rPr lang="de-CH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Niederberger Alexandra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9022261" y="3936505"/>
            <a:ext cx="2131067" cy="4366153"/>
            <a:chOff x="7551094" y="696062"/>
            <a:chExt cx="2210800" cy="3877889"/>
          </a:xfrm>
        </p:grpSpPr>
        <p:grpSp>
          <p:nvGrpSpPr>
            <p:cNvPr id="9" name="Gruppieren 8"/>
            <p:cNvGrpSpPr/>
            <p:nvPr/>
          </p:nvGrpSpPr>
          <p:grpSpPr>
            <a:xfrm>
              <a:off x="7551381" y="2617262"/>
              <a:ext cx="2210513" cy="1956689"/>
              <a:chOff x="7551381" y="2617262"/>
              <a:chExt cx="2210513" cy="1956689"/>
            </a:xfrm>
          </p:grpSpPr>
          <p:sp>
            <p:nvSpPr>
              <p:cNvPr id="30" name="Rechteck 29"/>
              <p:cNvSpPr/>
              <p:nvPr/>
            </p:nvSpPr>
            <p:spPr>
              <a:xfrm>
                <a:off x="7934311" y="2617262"/>
                <a:ext cx="1827583" cy="195668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b" anchorCtr="0"/>
              <a:lstStyle/>
              <a:p>
                <a:pPr algn="ctr"/>
                <a:r>
                  <a:rPr lang="de-CH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Zugewiesene Mittel</a:t>
                </a:r>
              </a:p>
            </p:txBody>
          </p:sp>
          <p:grpSp>
            <p:nvGrpSpPr>
              <p:cNvPr id="31" name="Gruppieren 30"/>
              <p:cNvGrpSpPr/>
              <p:nvPr/>
            </p:nvGrpSpPr>
            <p:grpSpPr>
              <a:xfrm>
                <a:off x="7558987" y="2742634"/>
                <a:ext cx="1908874" cy="383690"/>
                <a:chOff x="7558987" y="2742634"/>
                <a:chExt cx="1908874" cy="383690"/>
              </a:xfrm>
            </p:grpSpPr>
            <p:sp>
              <p:nvSpPr>
                <p:cNvPr id="50" name="Rechteck 49"/>
                <p:cNvSpPr/>
                <p:nvPr/>
              </p:nvSpPr>
              <p:spPr>
                <a:xfrm>
                  <a:off x="8012318" y="2742634"/>
                  <a:ext cx="1455543" cy="383690"/>
                </a:xfrm>
                <a:prstGeom prst="rect">
                  <a:avLst/>
                </a:prstGeom>
                <a:solidFill>
                  <a:srgbClr val="224BCD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Polizei</a:t>
                  </a:r>
                </a:p>
              </p:txBody>
            </p:sp>
            <p:cxnSp>
              <p:nvCxnSpPr>
                <p:cNvPr id="51" name="Gerade Verbindung 50"/>
                <p:cNvCxnSpPr>
                  <a:stCxn id="50" idx="1"/>
                </p:cNvCxnSpPr>
                <p:nvPr/>
              </p:nvCxnSpPr>
              <p:spPr>
                <a:xfrm flipH="1">
                  <a:off x="7558987" y="2934479"/>
                  <a:ext cx="453330" cy="21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uppieren 31"/>
              <p:cNvGrpSpPr/>
              <p:nvPr/>
            </p:nvGrpSpPr>
            <p:grpSpPr>
              <a:xfrm>
                <a:off x="7551381" y="3190322"/>
                <a:ext cx="1916479" cy="383690"/>
                <a:chOff x="7551381" y="3190322"/>
                <a:chExt cx="1916479" cy="383690"/>
              </a:xfrm>
            </p:grpSpPr>
            <p:sp>
              <p:nvSpPr>
                <p:cNvPr id="48" name="Rechteck 47"/>
                <p:cNvSpPr/>
                <p:nvPr/>
              </p:nvSpPr>
              <p:spPr>
                <a:xfrm>
                  <a:off x="8012318" y="3190322"/>
                  <a:ext cx="1455542" cy="383690"/>
                </a:xfrm>
                <a:prstGeom prst="rect">
                  <a:avLst/>
                </a:prstGeom>
                <a:solidFill>
                  <a:srgbClr val="FFFF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Sanität</a:t>
                  </a:r>
                </a:p>
              </p:txBody>
            </p:sp>
            <p:cxnSp>
              <p:nvCxnSpPr>
                <p:cNvPr id="49" name="Gerade Verbindung 48"/>
                <p:cNvCxnSpPr>
                  <a:stCxn id="48" idx="1"/>
                </p:cNvCxnSpPr>
                <p:nvPr/>
              </p:nvCxnSpPr>
              <p:spPr>
                <a:xfrm flipH="1">
                  <a:off x="7551381" y="3382167"/>
                  <a:ext cx="460938" cy="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Gruppieren 32"/>
              <p:cNvGrpSpPr/>
              <p:nvPr/>
            </p:nvGrpSpPr>
            <p:grpSpPr>
              <a:xfrm>
                <a:off x="7551381" y="3638010"/>
                <a:ext cx="1916479" cy="383690"/>
                <a:chOff x="7551381" y="3638010"/>
                <a:chExt cx="1916479" cy="383690"/>
              </a:xfrm>
            </p:grpSpPr>
            <p:sp>
              <p:nvSpPr>
                <p:cNvPr id="46" name="Rechteck 45"/>
                <p:cNvSpPr/>
                <p:nvPr/>
              </p:nvSpPr>
              <p:spPr>
                <a:xfrm>
                  <a:off x="8012318" y="3638010"/>
                  <a:ext cx="1455542" cy="383690"/>
                </a:xfrm>
                <a:prstGeom prst="rect">
                  <a:avLst/>
                </a:prstGeom>
                <a:solidFill>
                  <a:srgbClr val="FFCC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Care </a:t>
                  </a:r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Team</a:t>
                  </a:r>
                  <a:r>
                    <a:rPr lang="de-CH" sz="1050" dirty="0" err="1">
                      <a:solidFill>
                        <a:srgbClr val="FFC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</a:t>
                  </a:r>
                  <a:endParaRPr lang="de-CH" sz="105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7" name="Gerade Verbindung 46"/>
                <p:cNvCxnSpPr>
                  <a:stCxn id="46" idx="1"/>
                </p:cNvCxnSpPr>
                <p:nvPr/>
              </p:nvCxnSpPr>
              <p:spPr>
                <a:xfrm flipH="1">
                  <a:off x="7551381" y="3829855"/>
                  <a:ext cx="46093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Gruppieren 34"/>
              <p:cNvGrpSpPr/>
              <p:nvPr/>
            </p:nvGrpSpPr>
            <p:grpSpPr>
              <a:xfrm>
                <a:off x="7558987" y="4085698"/>
                <a:ext cx="1908873" cy="383690"/>
                <a:chOff x="7558987" y="4085698"/>
                <a:chExt cx="1908873" cy="383690"/>
              </a:xfrm>
            </p:grpSpPr>
            <p:sp>
              <p:nvSpPr>
                <p:cNvPr id="42" name="Rechteck 41"/>
                <p:cNvSpPr/>
                <p:nvPr/>
              </p:nvSpPr>
              <p:spPr>
                <a:xfrm>
                  <a:off x="8012318" y="4085698"/>
                  <a:ext cx="1455542" cy="383690"/>
                </a:xfrm>
                <a:prstGeom prst="rect">
                  <a:avLst/>
                </a:prstGeom>
                <a:solidFill>
                  <a:srgbClr val="00B05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Armee</a:t>
                  </a:r>
                </a:p>
              </p:txBody>
            </p:sp>
            <p:cxnSp>
              <p:nvCxnSpPr>
                <p:cNvPr id="43" name="Gerade Verbindung 42"/>
                <p:cNvCxnSpPr>
                  <a:stCxn id="42" idx="1"/>
                </p:cNvCxnSpPr>
                <p:nvPr/>
              </p:nvCxnSpPr>
              <p:spPr>
                <a:xfrm flipH="1" flipV="1">
                  <a:off x="7558987" y="4277542"/>
                  <a:ext cx="453331" cy="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37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57192" y="3318233"/>
                <a:ext cx="231191" cy="213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64277" y="3752385"/>
                <a:ext cx="278677" cy="2558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uppieren 9"/>
            <p:cNvGrpSpPr/>
            <p:nvPr/>
          </p:nvGrpSpPr>
          <p:grpSpPr>
            <a:xfrm>
              <a:off x="7551094" y="696062"/>
              <a:ext cx="2210800" cy="1833999"/>
              <a:chOff x="7551094" y="696062"/>
              <a:chExt cx="2210800" cy="1833999"/>
            </a:xfrm>
          </p:grpSpPr>
          <p:sp>
            <p:nvSpPr>
              <p:cNvPr id="15" name="Rechteck 14"/>
              <p:cNvSpPr/>
              <p:nvPr/>
            </p:nvSpPr>
            <p:spPr>
              <a:xfrm>
                <a:off x="7934311" y="696062"/>
                <a:ext cx="1827583" cy="1833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b" anchorCtr="0"/>
              <a:lstStyle/>
              <a:p>
                <a:pPr algn="ctr"/>
                <a:r>
                  <a:rPr lang="de-CH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Eigene Mittel</a:t>
                </a:r>
              </a:p>
            </p:txBody>
          </p:sp>
          <p:grpSp>
            <p:nvGrpSpPr>
              <p:cNvPr id="16" name="Gruppieren 15"/>
              <p:cNvGrpSpPr/>
              <p:nvPr/>
            </p:nvGrpSpPr>
            <p:grpSpPr>
              <a:xfrm>
                <a:off x="7551381" y="1207704"/>
                <a:ext cx="1916481" cy="383690"/>
                <a:chOff x="7551381" y="1207704"/>
                <a:chExt cx="1916481" cy="383690"/>
              </a:xfrm>
            </p:grpSpPr>
            <p:grpSp>
              <p:nvGrpSpPr>
                <p:cNvPr id="26" name="Gruppieren 25"/>
                <p:cNvGrpSpPr/>
                <p:nvPr/>
              </p:nvGrpSpPr>
              <p:grpSpPr>
                <a:xfrm>
                  <a:off x="8012320" y="1207704"/>
                  <a:ext cx="1455542" cy="383690"/>
                  <a:chOff x="8012320" y="1207704"/>
                  <a:chExt cx="1455542" cy="383690"/>
                </a:xfrm>
              </p:grpSpPr>
              <p:sp>
                <p:nvSpPr>
                  <p:cNvPr id="28" name="Rechteck 27"/>
                  <p:cNvSpPr/>
                  <p:nvPr/>
                </p:nvSpPr>
                <p:spPr>
                  <a:xfrm>
                    <a:off x="8012320" y="1207704"/>
                    <a:ext cx="1455542" cy="383690"/>
                  </a:xfrm>
                  <a:prstGeom prst="rect">
                    <a:avLst/>
                  </a:prstGeom>
                  <a:solidFill>
                    <a:srgbClr val="FFC000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CH" sz="10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Zivilschutz</a:t>
                    </a:r>
                  </a:p>
                </p:txBody>
              </p:sp>
              <p:sp>
                <p:nvSpPr>
                  <p:cNvPr id="29" name="Gleichschenkliges Dreieck 28"/>
                  <p:cNvSpPr/>
                  <p:nvPr/>
                </p:nvSpPr>
                <p:spPr>
                  <a:xfrm>
                    <a:off x="9104942" y="1335616"/>
                    <a:ext cx="283440" cy="207971"/>
                  </a:xfrm>
                  <a:prstGeom prst="triangle">
                    <a:avLst/>
                  </a:prstGeom>
                  <a:solidFill>
                    <a:srgbClr val="224BC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CH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cxnSp>
              <p:nvCxnSpPr>
                <p:cNvPr id="27" name="Gerade Verbindung 26"/>
                <p:cNvCxnSpPr>
                  <a:stCxn id="28" idx="1"/>
                </p:cNvCxnSpPr>
                <p:nvPr/>
              </p:nvCxnSpPr>
              <p:spPr>
                <a:xfrm flipH="1">
                  <a:off x="7551381" y="1399549"/>
                  <a:ext cx="460939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uppieren 16"/>
              <p:cNvGrpSpPr/>
              <p:nvPr/>
            </p:nvGrpSpPr>
            <p:grpSpPr>
              <a:xfrm>
                <a:off x="7551094" y="1655392"/>
                <a:ext cx="1916767" cy="383689"/>
                <a:chOff x="7551094" y="1655392"/>
                <a:chExt cx="1916767" cy="383689"/>
              </a:xfrm>
            </p:grpSpPr>
            <p:sp>
              <p:nvSpPr>
                <p:cNvPr id="24" name="Rechteck 23"/>
                <p:cNvSpPr/>
                <p:nvPr/>
              </p:nvSpPr>
              <p:spPr>
                <a:xfrm>
                  <a:off x="8012319" y="1655392"/>
                  <a:ext cx="1455542" cy="383689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Gde</a:t>
                  </a:r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Betriebe</a:t>
                  </a:r>
                </a:p>
              </p:txBody>
            </p:sp>
            <p:cxnSp>
              <p:nvCxnSpPr>
                <p:cNvPr id="25" name="Gerade Verbindung 24"/>
                <p:cNvCxnSpPr>
                  <a:stCxn id="24" idx="1"/>
                </p:cNvCxnSpPr>
                <p:nvPr/>
              </p:nvCxnSpPr>
              <p:spPr>
                <a:xfrm flipH="1">
                  <a:off x="7551094" y="1847237"/>
                  <a:ext cx="46122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uppieren 17"/>
              <p:cNvGrpSpPr/>
              <p:nvPr/>
            </p:nvGrpSpPr>
            <p:grpSpPr>
              <a:xfrm>
                <a:off x="7551381" y="2103080"/>
                <a:ext cx="1916480" cy="383689"/>
                <a:chOff x="7551381" y="2103080"/>
                <a:chExt cx="1916480" cy="383689"/>
              </a:xfrm>
            </p:grpSpPr>
            <p:sp>
              <p:nvSpPr>
                <p:cNvPr id="22" name="Rechteck 21"/>
                <p:cNvSpPr/>
                <p:nvPr/>
              </p:nvSpPr>
              <p:spPr>
                <a:xfrm>
                  <a:off x="8012319" y="2103080"/>
                  <a:ext cx="1455542" cy="383689"/>
                </a:xfrm>
                <a:prstGeom prst="rect">
                  <a:avLst/>
                </a:prstGeom>
                <a:solidFill>
                  <a:srgbClr val="FFFF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CH" sz="1050" dirty="0" err="1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Gde</a:t>
                  </a:r>
                  <a:r>
                    <a:rPr lang="de-CH" sz="105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Verwaltung</a:t>
                  </a:r>
                </a:p>
              </p:txBody>
            </p:sp>
            <p:cxnSp>
              <p:nvCxnSpPr>
                <p:cNvPr id="23" name="Gerade Verbindung 22"/>
                <p:cNvCxnSpPr>
                  <a:stCxn id="22" idx="1"/>
                </p:cNvCxnSpPr>
                <p:nvPr/>
              </p:nvCxnSpPr>
              <p:spPr>
                <a:xfrm flipH="1" flipV="1">
                  <a:off x="7551381" y="2294924"/>
                  <a:ext cx="460938" cy="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Gerade Verbindung 20"/>
              <p:cNvCxnSpPr>
                <a:stCxn id="13" idx="4"/>
              </p:cNvCxnSpPr>
              <p:nvPr/>
            </p:nvCxnSpPr>
            <p:spPr>
              <a:xfrm flipH="1" flipV="1">
                <a:off x="7551095" y="951883"/>
                <a:ext cx="460383" cy="3915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hteck 5"/>
            <p:cNvSpPr/>
            <p:nvPr/>
          </p:nvSpPr>
          <p:spPr>
            <a:xfrm>
              <a:off x="8011478" y="760017"/>
              <a:ext cx="1455543" cy="383690"/>
            </a:xfrm>
            <a:custGeom>
              <a:avLst/>
              <a:gdLst>
                <a:gd name="connsiteX0" fmla="*/ 0 w 1188000"/>
                <a:gd name="connsiteY0" fmla="*/ 0 h 252000"/>
                <a:gd name="connsiteX1" fmla="*/ 1188000 w 1188000"/>
                <a:gd name="connsiteY1" fmla="*/ 0 h 252000"/>
                <a:gd name="connsiteX2" fmla="*/ 1188000 w 1188000"/>
                <a:gd name="connsiteY2" fmla="*/ 252000 h 252000"/>
                <a:gd name="connsiteX3" fmla="*/ 0 w 1188000"/>
                <a:gd name="connsiteY3" fmla="*/ 252000 h 252000"/>
                <a:gd name="connsiteX4" fmla="*/ 0 w 1188000"/>
                <a:gd name="connsiteY4" fmla="*/ 0 h 252000"/>
                <a:gd name="connsiteX0" fmla="*/ 776 w 1188776"/>
                <a:gd name="connsiteY0" fmla="*/ 0 h 252000"/>
                <a:gd name="connsiteX1" fmla="*/ 1188776 w 1188776"/>
                <a:gd name="connsiteY1" fmla="*/ 0 h 252000"/>
                <a:gd name="connsiteX2" fmla="*/ 1188776 w 1188776"/>
                <a:gd name="connsiteY2" fmla="*/ 252000 h 252000"/>
                <a:gd name="connsiteX3" fmla="*/ 776 w 1188776"/>
                <a:gd name="connsiteY3" fmla="*/ 252000 h 252000"/>
                <a:gd name="connsiteX4" fmla="*/ 0 w 1188776"/>
                <a:gd name="connsiteY4" fmla="*/ 128585 h 252000"/>
                <a:gd name="connsiteX5" fmla="*/ 776 w 1188776"/>
                <a:gd name="connsiteY5" fmla="*/ 0 h 25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88776" h="252000">
                  <a:moveTo>
                    <a:pt x="776" y="0"/>
                  </a:moveTo>
                  <a:lnTo>
                    <a:pt x="1188776" y="0"/>
                  </a:lnTo>
                  <a:lnTo>
                    <a:pt x="1188776" y="252000"/>
                  </a:lnTo>
                  <a:lnTo>
                    <a:pt x="776" y="252000"/>
                  </a:lnTo>
                  <a:cubicBezTo>
                    <a:pt x="517" y="210862"/>
                    <a:pt x="259" y="169723"/>
                    <a:pt x="0" y="128585"/>
                  </a:cubicBezTo>
                  <a:cubicBezTo>
                    <a:pt x="259" y="85723"/>
                    <a:pt x="517" y="42862"/>
                    <a:pt x="776" y="0"/>
                  </a:cubicBez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CH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Feuerwehr</a:t>
              </a:r>
            </a:p>
          </p:txBody>
        </p:sp>
      </p:grpSp>
      <p:sp>
        <p:nvSpPr>
          <p:cNvPr id="54" name="Rechteck 53"/>
          <p:cNvSpPr/>
          <p:nvPr/>
        </p:nvSpPr>
        <p:spPr>
          <a:xfrm>
            <a:off x="659908" y="929397"/>
            <a:ext cx="697781" cy="24167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Aarwangen 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 	Portmann Zürcher Karin </a:t>
            </a:r>
            <a:endParaRPr lang="de-CH" sz="8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Seiler Gabriela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hteck 55"/>
          <p:cNvSpPr/>
          <p:nvPr/>
        </p:nvSpPr>
        <p:spPr>
          <a:xfrm>
            <a:off x="1432248" y="929397"/>
            <a:ext cx="576000" cy="24167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Bannwil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Friedli Karl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Friedli Karl</a:t>
            </a:r>
          </a:p>
        </p:txBody>
      </p:sp>
      <p:sp>
        <p:nvSpPr>
          <p:cNvPr id="58" name="Rechteck 57"/>
          <p:cNvSpPr/>
          <p:nvPr/>
        </p:nvSpPr>
        <p:spPr>
          <a:xfrm>
            <a:off x="9353128" y="946646"/>
            <a:ext cx="576000" cy="241356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Schwarzhäusern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Liechti Marc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Burkhard Stefan</a:t>
            </a:r>
          </a:p>
        </p:txBody>
      </p:sp>
      <p:sp>
        <p:nvSpPr>
          <p:cNvPr id="60" name="Rechteck 59"/>
          <p:cNvSpPr/>
          <p:nvPr/>
        </p:nvSpPr>
        <p:spPr>
          <a:xfrm>
            <a:off x="11513368" y="946646"/>
            <a:ext cx="576000" cy="241379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Wynau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Kölliker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Christian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Herzig Adrian</a:t>
            </a:r>
          </a:p>
          <a:p>
            <a:pPr marL="541338" indent="-541338"/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hteck 61"/>
          <p:cNvSpPr/>
          <p:nvPr/>
        </p:nvSpPr>
        <p:spPr>
          <a:xfrm>
            <a:off x="7192888" y="946646"/>
            <a:ext cx="576000" cy="241356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Reisiswil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Schärer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Andreas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Meyer Sascha 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4312568" y="939789"/>
            <a:ext cx="576000" cy="2420419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Lotzwil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Steiner Elsbeth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  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Schweizer André</a:t>
            </a:r>
          </a:p>
        </p:txBody>
      </p:sp>
      <p:sp>
        <p:nvSpPr>
          <p:cNvPr id="68" name="Rechteck 67"/>
          <p:cNvSpPr/>
          <p:nvPr/>
        </p:nvSpPr>
        <p:spPr>
          <a:xfrm>
            <a:off x="5752728" y="946646"/>
            <a:ext cx="576000" cy="241157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Melchnau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Heimberg Regula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Heimberg Regula</a:t>
            </a:r>
          </a:p>
        </p:txBody>
      </p:sp>
      <p:sp>
        <p:nvSpPr>
          <p:cNvPr id="70" name="Rechteck 69"/>
          <p:cNvSpPr/>
          <p:nvPr/>
        </p:nvSpPr>
        <p:spPr>
          <a:xfrm>
            <a:off x="2872408" y="939789"/>
            <a:ext cx="576000" cy="241355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Busswil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 Ueli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Käser Peter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2" name="Rechteck 71"/>
          <p:cNvSpPr/>
          <p:nvPr/>
        </p:nvSpPr>
        <p:spPr>
          <a:xfrm>
            <a:off x="614643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Führungsunterstützung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Witschi Christoph</a:t>
            </a:r>
          </a:p>
          <a:p>
            <a:pPr marL="215900" indent="-215900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Zuber Christoph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hteck 73"/>
          <p:cNvSpPr/>
          <p:nvPr/>
        </p:nvSpPr>
        <p:spPr>
          <a:xfrm>
            <a:off x="1334150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Zuber Christoph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Witschi Christoph</a:t>
            </a:r>
          </a:p>
        </p:txBody>
      </p:sp>
      <p:sp>
        <p:nvSpPr>
          <p:cNvPr id="76" name="Rechteck 75"/>
          <p:cNvSpPr/>
          <p:nvPr/>
        </p:nvSpPr>
        <p:spPr>
          <a:xfrm>
            <a:off x="2053657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öffentliche Sicherheit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Schär Simon (Kapo)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Gomez Luis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hteck 77"/>
          <p:cNvSpPr/>
          <p:nvPr/>
        </p:nvSpPr>
        <p:spPr>
          <a:xfrm>
            <a:off x="2773164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Schutz und Rettung (FW)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Macir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Ulwe</a:t>
            </a:r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Lehmann Christian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hteck 79"/>
          <p:cNvSpPr/>
          <p:nvPr/>
        </p:nvSpPr>
        <p:spPr>
          <a:xfrm>
            <a:off x="3492671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Schutz und Rettung (ZS)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Lehmann Christian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	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Macir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Ulwe</a:t>
            </a:r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Rechteck 81"/>
          <p:cNvSpPr/>
          <p:nvPr/>
        </p:nvSpPr>
        <p:spPr>
          <a:xfrm>
            <a:off x="4212178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Gesundheit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Berger Walter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Schäfer Michael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4931685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 (Tiefbau)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Fiechter Peter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Markowski Ralph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hteck 85"/>
          <p:cNvSpPr/>
          <p:nvPr/>
        </p:nvSpPr>
        <p:spPr>
          <a:xfrm>
            <a:off x="5651192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 (Betriebe)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Markowski Ralph</a:t>
            </a:r>
          </a:p>
          <a:p>
            <a:pPr marL="220663" indent="-220663"/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Fiechter Peter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hteck 87"/>
          <p:cNvSpPr/>
          <p:nvPr/>
        </p:nvSpPr>
        <p:spPr>
          <a:xfrm>
            <a:off x="6370699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Logistik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Königsdorfer Simon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	 Eckert Remo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7" name="Gruppieren 96"/>
          <p:cNvGrpSpPr/>
          <p:nvPr/>
        </p:nvGrpSpPr>
        <p:grpSpPr>
          <a:xfrm>
            <a:off x="384044" y="369608"/>
            <a:ext cx="11700081" cy="494928"/>
            <a:chOff x="344727" y="116632"/>
            <a:chExt cx="11700081" cy="494928"/>
          </a:xfrm>
        </p:grpSpPr>
        <p:sp>
          <p:nvSpPr>
            <p:cNvPr id="98" name="Titel 1"/>
            <p:cNvSpPr txBox="1">
              <a:spLocks/>
            </p:cNvSpPr>
            <p:nvPr/>
          </p:nvSpPr>
          <p:spPr>
            <a:xfrm>
              <a:off x="344727" y="116632"/>
              <a:ext cx="7589584" cy="49492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de-CH" sz="2400" dirty="0">
                  <a:latin typeface="Arial" panose="020B0604020202020204" pitchFamily="34" charset="0"/>
                  <a:cs typeface="Arial" panose="020B0604020202020204" pitchFamily="34" charset="0"/>
                </a:rPr>
                <a:t>Organigramm RFO Langenthal</a:t>
              </a:r>
            </a:p>
          </p:txBody>
        </p:sp>
        <p:sp>
          <p:nvSpPr>
            <p:cNvPr id="99" name="Titel 1"/>
            <p:cNvSpPr txBox="1">
              <a:spLocks/>
            </p:cNvSpPr>
            <p:nvPr/>
          </p:nvSpPr>
          <p:spPr>
            <a:xfrm>
              <a:off x="10217224" y="116632"/>
              <a:ext cx="1827584" cy="49492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de-CH" sz="1400" dirty="0">
                  <a:latin typeface="Arial" panose="020B0604020202020204" pitchFamily="34" charset="0"/>
                  <a:cs typeface="Arial" panose="020B0604020202020204" pitchFamily="34" charset="0"/>
                </a:rPr>
                <a:t>Stand 01.07.2026</a:t>
              </a:r>
            </a:p>
            <a:p>
              <a:pPr algn="r"/>
              <a:endParaRPr lang="de-CH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0" name="Gerade Verbindung 99"/>
          <p:cNvCxnSpPr/>
          <p:nvPr/>
        </p:nvCxnSpPr>
        <p:spPr>
          <a:xfrm>
            <a:off x="4332453" y="5047992"/>
            <a:ext cx="4689807" cy="0"/>
          </a:xfrm>
          <a:prstGeom prst="line">
            <a:avLst/>
          </a:prstGeom>
          <a:ln w="127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hteck 197"/>
          <p:cNvSpPr/>
          <p:nvPr/>
        </p:nvSpPr>
        <p:spPr>
          <a:xfrm>
            <a:off x="7912968" y="946646"/>
            <a:ext cx="576000" cy="241356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Roggwil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 Benjamin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Meyer Lena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199" name="Rechteck 198"/>
          <p:cNvSpPr/>
          <p:nvPr/>
        </p:nvSpPr>
        <p:spPr>
          <a:xfrm>
            <a:off x="10063030" y="946645"/>
            <a:ext cx="576000" cy="238050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Thunstetten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</a:t>
            </a:r>
            <a:r>
              <a:rPr lang="de-CH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Berger Max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Imondi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Cornelia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00" name="Rechteck 199"/>
          <p:cNvSpPr/>
          <p:nvPr/>
        </p:nvSpPr>
        <p:spPr>
          <a:xfrm>
            <a:off x="2152328" y="929397"/>
            <a:ext cx="576000" cy="241907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Bleienbach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Moser Andreas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Moser Andreas	</a:t>
            </a:r>
          </a:p>
        </p:txBody>
      </p:sp>
      <p:sp>
        <p:nvSpPr>
          <p:cNvPr id="201" name="Rechteck 200"/>
          <p:cNvSpPr/>
          <p:nvPr/>
        </p:nvSpPr>
        <p:spPr>
          <a:xfrm>
            <a:off x="8633048" y="946646"/>
            <a:ext cx="576000" cy="241356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Rütschelen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Leuenberger Fritz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Leuenberger Fritz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02" name="Rechteck 201"/>
          <p:cNvSpPr/>
          <p:nvPr/>
        </p:nvSpPr>
        <p:spPr>
          <a:xfrm>
            <a:off x="5032648" y="946646"/>
            <a:ext cx="576000" cy="241379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Madiswil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Werren Ulrich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Bieri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Walter	</a:t>
            </a:r>
          </a:p>
        </p:txBody>
      </p:sp>
      <p:sp>
        <p:nvSpPr>
          <p:cNvPr id="203" name="Rechteck 202"/>
          <p:cNvSpPr/>
          <p:nvPr/>
        </p:nvSpPr>
        <p:spPr>
          <a:xfrm>
            <a:off x="10793288" y="935792"/>
            <a:ext cx="576000" cy="242464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Ursenbach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</a:t>
            </a:r>
            <a:r>
              <a:rPr lang="de-CH" sz="1050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Lörtscher</a:t>
            </a:r>
            <a:r>
              <a:rPr lang="de-CH" sz="10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Roland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Weyermann Andreas	</a:t>
            </a:r>
          </a:p>
        </p:txBody>
      </p:sp>
      <p:sp>
        <p:nvSpPr>
          <p:cNvPr id="204" name="Rechteck 203"/>
          <p:cNvSpPr/>
          <p:nvPr/>
        </p:nvSpPr>
        <p:spPr>
          <a:xfrm>
            <a:off x="6472808" y="946646"/>
            <a:ext cx="576000" cy="241356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Oeschenbach</a:t>
            </a:r>
            <a:endParaRPr lang="de-CH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	Schneider Hans Ulrich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Schneider Hans Ulrich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hteck 204"/>
          <p:cNvSpPr/>
          <p:nvPr/>
        </p:nvSpPr>
        <p:spPr>
          <a:xfrm>
            <a:off x="3592488" y="939789"/>
            <a:ext cx="576000" cy="2420651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Behörde </a:t>
            </a:r>
            <a:r>
              <a:rPr lang="de-CH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Gde</a:t>
            </a: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Langenthal</a:t>
            </a: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</a:t>
            </a:r>
            <a:r>
              <a:rPr lang="de-CH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vakant</a:t>
            </a:r>
            <a:endParaRPr lang="de-CH" sz="105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1338" indent="-541338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 ö Si	Lerch Martin	</a:t>
            </a:r>
          </a:p>
        </p:txBody>
      </p:sp>
      <p:cxnSp>
        <p:nvCxnSpPr>
          <p:cNvPr id="268" name="Gerade Verbindung 267"/>
          <p:cNvCxnSpPr/>
          <p:nvPr/>
        </p:nvCxnSpPr>
        <p:spPr>
          <a:xfrm>
            <a:off x="9022260" y="4228944"/>
            <a:ext cx="383" cy="374439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Gerade Verbindung 297"/>
          <p:cNvCxnSpPr/>
          <p:nvPr/>
        </p:nvCxnSpPr>
        <p:spPr>
          <a:xfrm flipH="1" flipV="1">
            <a:off x="6760808" y="3360440"/>
            <a:ext cx="5089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Gerade Verbindung 298"/>
          <p:cNvCxnSpPr/>
          <p:nvPr/>
        </p:nvCxnSpPr>
        <p:spPr>
          <a:xfrm flipH="1" flipV="1">
            <a:off x="7480920" y="3360440"/>
            <a:ext cx="10178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Gerade Verbindung 299"/>
          <p:cNvCxnSpPr/>
          <p:nvPr/>
        </p:nvCxnSpPr>
        <p:spPr>
          <a:xfrm flipV="1">
            <a:off x="8200968" y="3360440"/>
            <a:ext cx="0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Gerade Verbindung 300"/>
          <p:cNvCxnSpPr/>
          <p:nvPr/>
        </p:nvCxnSpPr>
        <p:spPr>
          <a:xfrm flipV="1">
            <a:off x="8925878" y="3360440"/>
            <a:ext cx="0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Gerade Verbindung 301"/>
          <p:cNvCxnSpPr/>
          <p:nvPr/>
        </p:nvCxnSpPr>
        <p:spPr>
          <a:xfrm flipV="1">
            <a:off x="9645991" y="3360440"/>
            <a:ext cx="0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Gerade Verbindung 302"/>
          <p:cNvCxnSpPr/>
          <p:nvPr/>
        </p:nvCxnSpPr>
        <p:spPr>
          <a:xfrm flipV="1">
            <a:off x="10351030" y="3360440"/>
            <a:ext cx="0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Gerade Verbindung 303"/>
          <p:cNvCxnSpPr/>
          <p:nvPr/>
        </p:nvCxnSpPr>
        <p:spPr>
          <a:xfrm flipH="1" flipV="1">
            <a:off x="11096278" y="3360440"/>
            <a:ext cx="5089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Gerade Verbindung 304"/>
          <p:cNvCxnSpPr/>
          <p:nvPr/>
        </p:nvCxnSpPr>
        <p:spPr>
          <a:xfrm flipH="1" flipV="1">
            <a:off x="11785878" y="3360440"/>
            <a:ext cx="10178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Gerade Verbindung 305"/>
          <p:cNvCxnSpPr/>
          <p:nvPr/>
        </p:nvCxnSpPr>
        <p:spPr>
          <a:xfrm flipV="1">
            <a:off x="1000168" y="3350048"/>
            <a:ext cx="0" cy="3289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Gerade Verbindung 306"/>
          <p:cNvCxnSpPr/>
          <p:nvPr/>
        </p:nvCxnSpPr>
        <p:spPr>
          <a:xfrm flipH="1" flipV="1">
            <a:off x="1752464" y="3338527"/>
            <a:ext cx="5089" cy="3382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Gerade Verbindung 307"/>
          <p:cNvCxnSpPr/>
          <p:nvPr/>
        </p:nvCxnSpPr>
        <p:spPr>
          <a:xfrm flipH="1" flipV="1">
            <a:off x="2429909" y="3343607"/>
            <a:ext cx="5089" cy="3303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Gerade Verbindung 308"/>
          <p:cNvCxnSpPr/>
          <p:nvPr/>
        </p:nvCxnSpPr>
        <p:spPr>
          <a:xfrm flipH="1" flipV="1">
            <a:off x="3150230" y="3360440"/>
            <a:ext cx="5089" cy="3185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Gerade Verbindung 309"/>
          <p:cNvCxnSpPr/>
          <p:nvPr/>
        </p:nvCxnSpPr>
        <p:spPr>
          <a:xfrm flipH="1" flipV="1">
            <a:off x="3870310" y="3363303"/>
            <a:ext cx="5089" cy="3156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Gerade Verbindung 310"/>
          <p:cNvCxnSpPr/>
          <p:nvPr/>
        </p:nvCxnSpPr>
        <p:spPr>
          <a:xfrm flipV="1">
            <a:off x="4605550" y="3363303"/>
            <a:ext cx="0" cy="3156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Gerade Verbindung 311"/>
          <p:cNvCxnSpPr/>
          <p:nvPr/>
        </p:nvCxnSpPr>
        <p:spPr>
          <a:xfrm flipV="1">
            <a:off x="5320680" y="3363526"/>
            <a:ext cx="0" cy="31040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Gerade Verbindung 312"/>
          <p:cNvCxnSpPr/>
          <p:nvPr/>
        </p:nvCxnSpPr>
        <p:spPr>
          <a:xfrm flipH="1" flipV="1">
            <a:off x="6040728" y="3360440"/>
            <a:ext cx="5089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Gerade Verbindung 314"/>
          <p:cNvCxnSpPr/>
          <p:nvPr/>
        </p:nvCxnSpPr>
        <p:spPr>
          <a:xfrm flipV="1">
            <a:off x="920643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Gerade Verbindung 315"/>
          <p:cNvCxnSpPr/>
          <p:nvPr/>
        </p:nvCxnSpPr>
        <p:spPr>
          <a:xfrm flipV="1">
            <a:off x="1640150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Gerade Verbindung 316"/>
          <p:cNvCxnSpPr/>
          <p:nvPr/>
        </p:nvCxnSpPr>
        <p:spPr>
          <a:xfrm flipH="1" flipV="1">
            <a:off x="2369576" y="6142256"/>
            <a:ext cx="5089" cy="3145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Gerade Verbindung 317"/>
          <p:cNvCxnSpPr/>
          <p:nvPr/>
        </p:nvCxnSpPr>
        <p:spPr>
          <a:xfrm flipV="1">
            <a:off x="3084253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Gerade Verbindung 318"/>
          <p:cNvCxnSpPr>
            <a:stCxn id="5" idx="0"/>
          </p:cNvCxnSpPr>
          <p:nvPr/>
        </p:nvCxnSpPr>
        <p:spPr>
          <a:xfrm flipH="1" flipV="1">
            <a:off x="4317518" y="3673928"/>
            <a:ext cx="2482" cy="4065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 Verbindung 319"/>
          <p:cNvCxnSpPr/>
          <p:nvPr/>
        </p:nvCxnSpPr>
        <p:spPr>
          <a:xfrm flipV="1">
            <a:off x="6674755" y="6136123"/>
            <a:ext cx="0" cy="320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 Verbindung 320"/>
          <p:cNvCxnSpPr/>
          <p:nvPr/>
        </p:nvCxnSpPr>
        <p:spPr>
          <a:xfrm flipV="1">
            <a:off x="5957192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 Verbindung 321"/>
          <p:cNvCxnSpPr/>
          <p:nvPr/>
        </p:nvCxnSpPr>
        <p:spPr>
          <a:xfrm flipV="1">
            <a:off x="5262835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Gerade Verbindung 322"/>
          <p:cNvCxnSpPr/>
          <p:nvPr/>
        </p:nvCxnSpPr>
        <p:spPr>
          <a:xfrm flipV="1">
            <a:off x="4505732" y="6143296"/>
            <a:ext cx="0" cy="313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Gerade Verbindung 323"/>
          <p:cNvCxnSpPr/>
          <p:nvPr/>
        </p:nvCxnSpPr>
        <p:spPr>
          <a:xfrm flipV="1">
            <a:off x="3833999" y="6142256"/>
            <a:ext cx="0" cy="3145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Gerade Verbindung 324"/>
          <p:cNvCxnSpPr/>
          <p:nvPr/>
        </p:nvCxnSpPr>
        <p:spPr>
          <a:xfrm flipV="1">
            <a:off x="4327714" y="5952729"/>
            <a:ext cx="0" cy="1905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Gerade Verbindung 325"/>
          <p:cNvCxnSpPr/>
          <p:nvPr/>
        </p:nvCxnSpPr>
        <p:spPr>
          <a:xfrm flipH="1">
            <a:off x="1000168" y="3673928"/>
            <a:ext cx="10795888" cy="50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Gerade Verbindung 368"/>
          <p:cNvCxnSpPr/>
          <p:nvPr/>
        </p:nvCxnSpPr>
        <p:spPr>
          <a:xfrm flipH="1" flipV="1">
            <a:off x="920645" y="6139416"/>
            <a:ext cx="7181889" cy="20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Gerade Verbindung 376"/>
          <p:cNvCxnSpPr/>
          <p:nvPr/>
        </p:nvCxnSpPr>
        <p:spPr>
          <a:xfrm flipH="1">
            <a:off x="2504728" y="5047992"/>
            <a:ext cx="180784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hteck 100"/>
          <p:cNvSpPr/>
          <p:nvPr/>
        </p:nvSpPr>
        <p:spPr>
          <a:xfrm>
            <a:off x="7077409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Naturgefahren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Schäfer Michael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	 Berger Walter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2" name="Gerade Verbindung 101"/>
          <p:cNvCxnSpPr/>
          <p:nvPr/>
        </p:nvCxnSpPr>
        <p:spPr>
          <a:xfrm flipV="1">
            <a:off x="7383409" y="6143296"/>
            <a:ext cx="0" cy="320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hteck 102"/>
          <p:cNvSpPr/>
          <p:nvPr/>
        </p:nvSpPr>
        <p:spPr>
          <a:xfrm>
            <a:off x="7791826" y="6457000"/>
            <a:ext cx="612000" cy="19440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t"/>
          <a:lstStyle/>
          <a:p>
            <a:pPr algn="ctr">
              <a:spcAft>
                <a:spcPts val="300"/>
              </a:spcAft>
            </a:pPr>
            <a:r>
              <a:rPr lang="de-CH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Lage</a:t>
            </a:r>
          </a:p>
          <a:p>
            <a:pPr marL="215900" indent="-215900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	 </a:t>
            </a:r>
            <a:r>
              <a:rPr lang="de-CH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Graber</a:t>
            </a:r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Nicola</a:t>
            </a:r>
          </a:p>
          <a:p>
            <a:pPr marL="220663" indent="-220663"/>
            <a:r>
              <a:rPr lang="de-CH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	 Nils Hugi</a:t>
            </a:r>
          </a:p>
          <a:p>
            <a:pPr algn="ctr"/>
            <a:endParaRPr lang="de-CH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5" name="Gerade Verbindung 101"/>
          <p:cNvCxnSpPr/>
          <p:nvPr/>
        </p:nvCxnSpPr>
        <p:spPr>
          <a:xfrm flipV="1">
            <a:off x="8102535" y="6143296"/>
            <a:ext cx="0" cy="320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Grafik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2023" y="6463957"/>
            <a:ext cx="418101" cy="175515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22022" y="7968952"/>
            <a:ext cx="428489" cy="13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0640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ECEC6A0A51CBE4C9733514578143B27" ma:contentTypeVersion="0" ma:contentTypeDescription="Ein neues Dokument erstellen." ma:contentTypeScope="" ma:versionID="2d09cfe335a1c2b511a7a93d573bdf6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6c4a6dd5ef775a5269b08f7de37f93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16B6E9-8EE1-4965-844D-B0F102706B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B99097-1F84-4890-A6F4-EBDEDD845ECA}">
  <ds:schemaRefs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0CCC57A-AECA-49AE-BCFC-EE3C81DF5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A3-Papier (297 x 420 mm)</PresentationFormat>
  <Paragraphs>102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>Kanton Bern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Gasser Christoph</dc:creator>
  <cp:lastModifiedBy>Eggimann Barbara</cp:lastModifiedBy>
  <cp:revision>191</cp:revision>
  <cp:lastPrinted>2025-02-10T07:14:46Z</cp:lastPrinted>
  <dcterms:created xsi:type="dcterms:W3CDTF">2014-09-17T11:51:18Z</dcterms:created>
  <dcterms:modified xsi:type="dcterms:W3CDTF">2026-07-01T06:39:28Z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0x0101008ECEC6A0A51CBE4C9733514578143B27</vt:lpwstr>
  </property>
</Properties>
</file>